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45" r:id="rId2"/>
    <p:sldId id="371" r:id="rId3"/>
    <p:sldId id="368" r:id="rId4"/>
    <p:sldId id="372" r:id="rId5"/>
    <p:sldId id="369" r:id="rId6"/>
    <p:sldId id="374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712" autoAdjust="0"/>
  </p:normalViewPr>
  <p:slideViewPr>
    <p:cSldViewPr snapToGrid="0">
      <p:cViewPr varScale="1">
        <p:scale>
          <a:sx n="96" d="100"/>
          <a:sy n="96" d="100"/>
        </p:scale>
        <p:origin x="7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6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3D571-FA2D-4FFB-BA5A-08BC53975311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B4F52-130B-4546-BF0C-02D7329DC1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4987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Er en del af DMCG-pals sekretariat. Arbejder primært med de kliniske retningslinjer.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B4F52-130B-4546-BF0C-02D7329DC19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0518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DMCG-PAL har siden 2010 lavet kliniske retningslinjer. Der er udgivet 22 retningslinjer fordelt på de her overskrifter. </a:t>
            </a:r>
          </a:p>
          <a:p>
            <a:r>
              <a:rPr lang="da-DK" dirty="0"/>
              <a:t>Retningslinjerne kan findes på dmcgpal.dk eller dmcg.dk</a:t>
            </a:r>
          </a:p>
          <a:p>
            <a:endParaRPr lang="da-DK" dirty="0"/>
          </a:p>
          <a:p>
            <a:r>
              <a:rPr lang="da-DK" dirty="0"/>
              <a:t>Hvis I går og tænker på et område, hvor der mangler en retningslinje, så må I meget gerne tage kontakt, for det vil vi gerne vide.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B4F52-130B-4546-BF0C-02D7329DC19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61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Siden sidste årsmøde er der udgivet:</a:t>
            </a:r>
          </a:p>
          <a:p>
            <a:r>
              <a:rPr lang="da-DK" dirty="0"/>
              <a:t>Kvalme – Monica</a:t>
            </a:r>
          </a:p>
          <a:p>
            <a:r>
              <a:rPr lang="da-DK" dirty="0"/>
              <a:t>Depression: Kan nævne, at opdateringen førte ikke til ændring i anbefalingerne.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B4F52-130B-4546-BF0C-02D7329DC19B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678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Dokumentation af pårørendeindsats er et arbejde der blev startet tilbage i 2023.</a:t>
            </a: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Retningslinjens formål: At angive hvornår en pårørendekontakt skal og ikke skal journalføres. Det har vi undersøgt, og det vil Mai Britt sige mere om.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Palliativ </a:t>
            </a:r>
            <a:r>
              <a:rPr lang="da-DK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sedering</a:t>
            </a:r>
            <a:r>
              <a:rPr lang="da-DK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 eksisterende version er fra 2016. Den bliver opdateret nu, da der har været politisk bevågenhed omkring den i sammenhæng med den debat der er om aktiv dødshjælp. Derfor blev vi gjort opmærksomme på, om det ikke var på tide at opdatere den. I 2018 udgav SM en vejledning om </a:t>
            </a:r>
            <a:r>
              <a:rPr lang="da-DK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sedering</a:t>
            </a:r>
            <a:r>
              <a:rPr lang="da-DK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og den skal selvfølgelig inkluderes i opdateringen. Derudover intermitterende </a:t>
            </a:r>
            <a:r>
              <a:rPr lang="da-DK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sedering</a:t>
            </a:r>
            <a:r>
              <a:rPr lang="da-DK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da-DK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Litteratursøgning, umiddelbar fornemmelse er, at der ikke bliver ændret i anbefalinger, men </a:t>
            </a:r>
            <a:r>
              <a:rPr lang="da-DK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præsiceringer</a:t>
            </a:r>
            <a:r>
              <a:rPr lang="da-DK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da-DK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</a:p>
          <a:p>
            <a:endParaRPr lang="da-DK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B4F52-130B-4546-BF0C-02D7329DC19B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0862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Hjælp til opdaterings arbejde. Mange gamle. Mulighed for at give en mindre sum penge. Hvis man har tid og lyst til en </a:t>
            </a:r>
            <a:r>
              <a:rPr lang="da-DK" dirty="0" err="1"/>
              <a:t>afhrænset</a:t>
            </a:r>
            <a:r>
              <a:rPr lang="da-DK" dirty="0"/>
              <a:t> opgave skal man endelig tage kontakt.</a:t>
            </a:r>
          </a:p>
          <a:p>
            <a:r>
              <a:rPr lang="da-DK" dirty="0"/>
              <a:t>metodeopgave/faciliteringsopgave at opdatere. Kontakte gammel arbejdsgruppe og involvere dem. Bruge dem til faglig sparring. Metodisk sparring med retningslinjesekretariat.</a:t>
            </a:r>
          </a:p>
          <a:p>
            <a:r>
              <a:rPr lang="da-DK" dirty="0"/>
              <a:t>Skal have lyst til at læse videnskabelige artikler og </a:t>
            </a:r>
            <a:r>
              <a:rPr lang="da-DK" dirty="0" err="1"/>
              <a:t>evidensvuderer</a:t>
            </a:r>
            <a:r>
              <a:rPr lang="da-DK" dirty="0"/>
              <a:t> dem.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B4F52-130B-4546-BF0C-02D7329DC19B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1923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Metodisk del: Løfte kvaliteten som bl.a. gøres med en litteratursøgning. 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B4F52-130B-4546-BF0C-02D7329DC19B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9568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21648-9E3C-4F1E-A7C2-DBF74272E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B9EAA7E-67DC-42F2-892F-ACA435257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93130F8-19CC-4EDB-BE77-A739B4EA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B0630C5-E568-475D-BD69-E5FC40193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7BC835E-0FFE-443C-99BA-276C45C2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967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6F3479-1164-42E5-956D-A5F68473C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DDF2ADE-E43E-4F13-80D4-A1888B0AF1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E466310-A598-4A17-863D-E735844AC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9234BE-F131-4947-9654-43F79CE91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AE176C7-8882-4101-93F9-D4CF95150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408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8939384D-29C6-4A95-B545-3B30CFAEDB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D254E7B-C7DF-428E-ADD2-CF27A8280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EB61E02-616A-4015-A94D-1C9A02C52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7315124-E688-4F75-B55F-AA298EE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AC51EB4-7DDF-44F1-8763-3C481788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55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2FBE07-4294-45D6-913C-45D4479B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EE93B50-6267-4BB7-A140-4C65D917D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A30BDF7-03CB-4B10-80E9-3F3593AE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3D07904-BBB4-4704-8D1E-40DB3DB36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DF58C2D-91B7-4FEF-A3A8-7D834E30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55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0E275-0042-4C07-8F36-7A1F7974B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08E03EA-2346-4AFA-B536-BB62A8577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E09D720-82E6-43F1-A125-754F37AE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8DA6FB-7403-4E4A-9600-38FED074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9311277-4EA1-4BA1-8B57-79851163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362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4832B7-F59A-4CA6-B8D6-6AB2DEFD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C17551B-5921-4C9D-8CB9-A9C3E3E086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627B730-DC35-45F6-BD51-83C4D21FF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CA90492-EA32-4E85-A8F1-DAF1BC1E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3527589-8F53-4286-859E-D92153A1C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AC22EE9-490D-47C6-9932-7908A7362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587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D908E2-CD1B-4092-B085-CB65409D3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72EDC0B-673C-42B1-9CA5-3410BBD6B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EED89AD-788D-49C3-B37E-B2EA3EC0A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D9A7C21-571C-4C76-BED0-34CDD6DA7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0725600-4AB3-49A3-9330-83EA038D23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3FDF90F-0098-445A-B0F7-7B301874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1E76C6F-0B5F-4EEA-9C21-095145DA6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4CE77F7-AF70-4B06-B1ED-E3FBCCA26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707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BBEF4-533D-4A17-86B3-F52AF659F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81CAFB1-3A38-4A05-B4C3-57A5D58B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51138E8-C1EA-4726-8FC5-0E9A1014C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D818BF3-8E5C-44DD-A864-6CED535F4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29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CD5DA25-4036-4BCC-8F93-B6F392702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8BAC67E-EEDF-4D99-BA37-B4929D64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78BB482-BA20-401F-8D6B-42967FEEF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627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E1FB6-C9AB-4A43-B362-F4B734823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4C1B0E7-EC62-4049-A9C0-97C6BB54E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FB0925B-132E-4286-B4A7-B1D0E2DE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62D95B6-63E3-41A0-8209-9B0924908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0EAF127-9F64-4871-A317-E6F4776D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790CF13-8262-449C-BD8A-EEAC2002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467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0193A-7FE6-4C96-B44F-C43266CB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46AE9F5-DE86-47B0-936F-93EA4E7ACE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6EDE036-C16C-4472-9031-6AA0F6E2F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EEF694-FFB6-40E5-BA3B-5C8A1361E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0D6CBED-E310-4C08-B406-AEE130046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FA5BCEE-D273-4F38-98E7-3B96FD88B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659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C84CDE2-2C84-4953-86CF-ED5E9E2CC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553050F-29CB-49EA-B34D-90DED7245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4A8B17D-AD96-462C-8D2C-7EA797033C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9F4DC-14D3-4005-A9CF-76E91C314F4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D434BC2-9A4C-4B83-AB20-07E34C93B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39ADED8-4753-4FD7-BAD2-9ADB928783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B4CBD-1BA8-4C8B-AB13-2578C60A9D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248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na.jedzini.ogstrup@regionh.d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3F7ABE-1344-4670-A21B-D0CC29918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a-DK" sz="2800" dirty="0">
                <a:solidFill>
                  <a:srgbClr val="FFFFFF"/>
                </a:solidFill>
              </a:rPr>
              <a:t>Årsmøde d. 2. april 2025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68C3BBC-45C8-4874-B8BB-6427D43C0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477078"/>
            <a:ext cx="6906491" cy="5699885"/>
          </a:xfrm>
        </p:spPr>
        <p:txBody>
          <a:bodyPr anchor="ctr">
            <a:normAutofit/>
          </a:bodyPr>
          <a:lstStyle/>
          <a:p>
            <a:endParaRPr lang="da-DK" dirty="0"/>
          </a:p>
          <a:p>
            <a:pPr marL="0" indent="0" algn="ctr">
              <a:buNone/>
            </a:pPr>
            <a:r>
              <a:rPr lang="da-DK" dirty="0"/>
              <a:t>Kliniske retningslinjer - Status</a:t>
            </a:r>
          </a:p>
          <a:p>
            <a:pPr marL="0" indent="0" algn="ctr">
              <a:buNone/>
            </a:pPr>
            <a:r>
              <a:rPr lang="da-DK" sz="2000" dirty="0"/>
              <a:t>Anna Jedzini Ogstrup </a:t>
            </a:r>
          </a:p>
          <a:p>
            <a:pPr marL="0" indent="0" algn="ctr">
              <a:buNone/>
            </a:pPr>
            <a:r>
              <a:rPr lang="da-DK" sz="2000" dirty="0"/>
              <a:t>akademisk medarbejder, DMCG-PAL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28" name="Pladsholder til sidefod 1">
            <a:extLst>
              <a:ext uri="{FF2B5EF4-FFF2-40B4-BE49-F238E27FC236}">
                <a16:creationId xmlns:a16="http://schemas.microsoft.com/office/drawing/2014/main" id="{17E702DF-B627-4772-A1C8-0945E8082870}"/>
              </a:ext>
            </a:extLst>
          </p:cNvPr>
          <p:cNvSpPr txBox="1">
            <a:spLocks/>
          </p:cNvSpPr>
          <p:nvPr/>
        </p:nvSpPr>
        <p:spPr>
          <a:xfrm>
            <a:off x="686834" y="6065046"/>
            <a:ext cx="11195824" cy="6492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sz="3600" dirty="0">
                <a:latin typeface="Franklin Gothic Demi Cond" panose="020B0706030402020204" pitchFamily="34" charset="0"/>
              </a:rPr>
              <a:t>DMCG-</a:t>
            </a:r>
            <a:r>
              <a:rPr lang="da-DK" sz="3600" dirty="0">
                <a:solidFill>
                  <a:srgbClr val="92D050"/>
                </a:solidFill>
                <a:latin typeface="Franklin Gothic Demi Cond" panose="020B0706030402020204" pitchFamily="34" charset="0"/>
              </a:rPr>
              <a:t>PAL                                     </a:t>
            </a:r>
            <a:r>
              <a:rPr lang="da-DK" b="1" dirty="0"/>
              <a:t>Dansk Multidisciplinær Cancer Gruppe for Palliativ Indsats</a:t>
            </a:r>
            <a:endParaRPr lang="da-DK" sz="3600" dirty="0">
              <a:solidFill>
                <a:srgbClr val="92D050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27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BEB21E7-D360-7448-B8CC-D08392E0F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5400" dirty="0" err="1"/>
              <a:t>Kliniske</a:t>
            </a:r>
            <a:r>
              <a:rPr lang="en-US" sz="5400" dirty="0"/>
              <a:t> </a:t>
            </a:r>
            <a:r>
              <a:rPr lang="en-US" sz="5400" dirty="0" err="1"/>
              <a:t>retningslinjer</a:t>
            </a:r>
            <a:r>
              <a:rPr lang="en-US" sz="5400" dirty="0"/>
              <a:t> </a:t>
            </a:r>
            <a:r>
              <a:rPr lang="en-US" sz="5400" dirty="0" err="1"/>
              <a:t>udgivet</a:t>
            </a:r>
            <a:r>
              <a:rPr lang="en-US" sz="5400" dirty="0"/>
              <a:t> 2010-2024</a:t>
            </a:r>
            <a:endParaRPr lang="da-DK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1A9A998B-09B3-F7E3-B59B-85C57AC817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4915" t="5887" r="16431" b="7444"/>
          <a:stretch/>
        </p:blipFill>
        <p:spPr>
          <a:xfrm>
            <a:off x="2900218" y="2055813"/>
            <a:ext cx="6391564" cy="453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65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B63709-0F35-FED1-8851-98AA09480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a-DK" sz="5400"/>
              <a:t>Kliniske retningslinjer udgivet 2024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3E9827-7948-1E63-266F-F1D247751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da-DK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da-DK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Farmakologisk behandling af kvalme med ukendt årsag - hos voksne patienter med dissemineret cancer i palliativt forløb (ny)</a:t>
            </a:r>
          </a:p>
          <a:p>
            <a:r>
              <a:rPr lang="da-DK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Behandling af klinisk depression hos kræftpatienter ≥18 år (opdateret)</a:t>
            </a:r>
            <a:endParaRPr lang="da-DK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da-DK" sz="2200" dirty="0"/>
          </a:p>
        </p:txBody>
      </p:sp>
    </p:spTree>
    <p:extLst>
      <p:ext uri="{BB962C8B-B14F-4D97-AF65-F5344CB8AC3E}">
        <p14:creationId xmlns:p14="http://schemas.microsoft.com/office/powerpoint/2010/main" val="233905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B63709-0F35-FED1-8851-98AA09480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a-DK" sz="5400" dirty="0"/>
              <a:t>Kliniske retningslinjer i gang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3E9827-7948-1E63-266F-F1D247751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da-DK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da-DK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da-DK" sz="2200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9DB6BFCF-75CC-0C94-903D-74A8BA890337}"/>
              </a:ext>
            </a:extLst>
          </p:cNvPr>
          <p:cNvSpPr txBox="1"/>
          <p:nvPr/>
        </p:nvSpPr>
        <p:spPr>
          <a:xfrm>
            <a:off x="994299" y="2055813"/>
            <a:ext cx="8147481" cy="1270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Dokumentation af pårørendeindsats (ny)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Palliativ </a:t>
            </a:r>
            <a:r>
              <a:rPr lang="da-DK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sedering</a:t>
            </a: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(opdatering)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da-DK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01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" name="Rectangle 1047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A1AF0D-795C-4E3A-DC00-435F7C314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da-DK" sz="4200" b="1"/>
              <a:t>Hjælp til opdateringsarbejde </a:t>
            </a:r>
            <a:br>
              <a:rPr lang="da-DK" sz="4200"/>
            </a:br>
            <a:endParaRPr lang="da-DK" sz="4200"/>
          </a:p>
        </p:txBody>
      </p:sp>
      <p:pic>
        <p:nvPicPr>
          <p:cNvPr id="1026" name="Picture 2" descr="top view of magnifying glass near cardboard squares with jobs lettering on yellow background">
            <a:extLst>
              <a:ext uri="{FF2B5EF4-FFF2-40B4-BE49-F238E27FC236}">
                <a16:creationId xmlns:a16="http://schemas.microsoft.com/office/drawing/2014/main" id="{F8FEE692-BD7F-8E0D-F38B-866F4EC0D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2" r="30364"/>
          <a:stretch/>
        </p:blipFill>
        <p:spPr bwMode="auto"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Pladsholder til indhold 2">
            <a:extLst>
              <a:ext uri="{FF2B5EF4-FFF2-40B4-BE49-F238E27FC236}">
                <a16:creationId xmlns:a16="http://schemas.microsoft.com/office/drawing/2014/main" id="{D6D690A0-56CC-64E1-1F05-E8E5B991B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Autofit/>
          </a:bodyPr>
          <a:lstStyle/>
          <a:p>
            <a:r>
              <a:rPr lang="da-DK" sz="1800" dirty="0"/>
              <a:t>Mange gamle retningslinjer.</a:t>
            </a:r>
          </a:p>
          <a:p>
            <a:r>
              <a:rPr lang="da-DK" sz="1800" dirty="0"/>
              <a:t>Mangler hænder til at opdatere.</a:t>
            </a:r>
          </a:p>
          <a:p>
            <a:r>
              <a:rPr lang="da-DK" sz="1800" dirty="0"/>
              <a:t>Retningslinjesekretariatet vil bistå med hjælp.</a:t>
            </a:r>
          </a:p>
          <a:p>
            <a:r>
              <a:rPr lang="da-DK" sz="1800" dirty="0"/>
              <a:t>Hvis du selv eller kender nogen, som kan være interesseret i det job, så kontakt mig: </a:t>
            </a:r>
            <a:r>
              <a:rPr lang="da-DK" sz="1800" dirty="0">
                <a:hlinkClick r:id="rId4"/>
              </a:rPr>
              <a:t>anna.jedzini.ogstrup@regionh.dk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355927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C20180-3DF5-601D-6A22-7E87272FC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Opdatering af en retningslinje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AC61339-2F9E-2E43-F0C6-CBE6E2325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57B7227-F4B3-59E5-7F0D-498E9BA2F009}"/>
              </a:ext>
            </a:extLst>
          </p:cNvPr>
          <p:cNvSpPr/>
          <p:nvPr/>
        </p:nvSpPr>
        <p:spPr>
          <a:xfrm>
            <a:off x="1093303" y="1690688"/>
            <a:ext cx="4542183" cy="4351338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Gennemføres efter følgende trin: </a:t>
            </a:r>
          </a:p>
          <a:p>
            <a:pPr marL="0" indent="0">
              <a:buNone/>
            </a:pPr>
            <a:endParaRPr lang="da-D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1. Løft kvaliteten </a:t>
            </a: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2. Opdater litteratursøgning </a:t>
            </a: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3. Gennemgå ny litteratur </a:t>
            </a: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4. Juster retningslinjen samt opdater ændringslog</a:t>
            </a:r>
          </a:p>
          <a:p>
            <a:pPr algn="ctr"/>
            <a:endParaRPr lang="da-DK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C34E473-0631-387B-3E50-A138C3FC73DC}"/>
              </a:ext>
            </a:extLst>
          </p:cNvPr>
          <p:cNvSpPr/>
          <p:nvPr/>
        </p:nvSpPr>
        <p:spPr>
          <a:xfrm>
            <a:off x="7593498" y="2324289"/>
            <a:ext cx="3210337" cy="3354009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dirty="0">
                <a:solidFill>
                  <a:schemeClr val="tx1"/>
                </a:solidFill>
              </a:rPr>
              <a:t>Kontakt til og koordinering af arbejdsgruppe</a:t>
            </a:r>
          </a:p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8961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483</Words>
  <Application>Microsoft Office PowerPoint</Application>
  <PresentationFormat>Widescreen</PresentationFormat>
  <Paragraphs>52</Paragraphs>
  <Slides>6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Franklin Gothic Demi Cond</vt:lpstr>
      <vt:lpstr>Symbol</vt:lpstr>
      <vt:lpstr>Times New Roman</vt:lpstr>
      <vt:lpstr>Office-tema</vt:lpstr>
      <vt:lpstr>Årsmøde d. 2. april 2025</vt:lpstr>
      <vt:lpstr>Kliniske retningslinjer udgivet 2010-2024</vt:lpstr>
      <vt:lpstr>Kliniske retningslinjer udgivet 2024</vt:lpstr>
      <vt:lpstr>Kliniske retningslinjer i gang</vt:lpstr>
      <vt:lpstr>Hjælp til opdateringsarbejde  </vt:lpstr>
      <vt:lpstr>Opdatering af en retningslinje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Anna Jedzini Ogstrup</dc:creator>
  <cp:lastModifiedBy>Anna Jedzini Ogstrup</cp:lastModifiedBy>
  <cp:revision>80</cp:revision>
  <cp:lastPrinted>2025-03-24T12:52:12Z</cp:lastPrinted>
  <dcterms:created xsi:type="dcterms:W3CDTF">2023-01-03T13:28:50Z</dcterms:created>
  <dcterms:modified xsi:type="dcterms:W3CDTF">2025-04-01T07:35:22Z</dcterms:modified>
</cp:coreProperties>
</file>